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3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308" r:id="rId4"/>
    <p:sldId id="317" r:id="rId5"/>
    <p:sldId id="397" r:id="rId6"/>
    <p:sldId id="398" r:id="rId7"/>
    <p:sldId id="395" r:id="rId8"/>
    <p:sldId id="374" r:id="rId9"/>
    <p:sldId id="264" r:id="rId10"/>
    <p:sldId id="399" r:id="rId11"/>
    <p:sldId id="382" r:id="rId12"/>
    <p:sldId id="383" r:id="rId13"/>
    <p:sldId id="286" r:id="rId14"/>
    <p:sldId id="396" r:id="rId15"/>
    <p:sldId id="331" r:id="rId16"/>
    <p:sldId id="386" r:id="rId17"/>
    <p:sldId id="277" r:id="rId18"/>
    <p:sldId id="306" r:id="rId19"/>
    <p:sldId id="339" r:id="rId20"/>
    <p:sldId id="355" r:id="rId21"/>
    <p:sldId id="310" r:id="rId22"/>
    <p:sldId id="341" r:id="rId23"/>
    <p:sldId id="342" r:id="rId24"/>
    <p:sldId id="343" r:id="rId25"/>
    <p:sldId id="344" r:id="rId26"/>
    <p:sldId id="346" r:id="rId27"/>
    <p:sldId id="347" r:id="rId28"/>
    <p:sldId id="353" r:id="rId29"/>
    <p:sldId id="348" r:id="rId30"/>
    <p:sldId id="354" r:id="rId31"/>
    <p:sldId id="356" r:id="rId32"/>
    <p:sldId id="362" r:id="rId33"/>
    <p:sldId id="363" r:id="rId34"/>
    <p:sldId id="364" r:id="rId35"/>
    <p:sldId id="278" r:id="rId36"/>
    <p:sldId id="368" r:id="rId37"/>
    <p:sldId id="281" r:id="rId38"/>
    <p:sldId id="280" r:id="rId39"/>
    <p:sldId id="282" r:id="rId40"/>
    <p:sldId id="384" r:id="rId41"/>
    <p:sldId id="301" r:id="rId42"/>
    <p:sldId id="283" r:id="rId43"/>
    <p:sldId id="279" r:id="rId44"/>
    <p:sldId id="318" r:id="rId45"/>
    <p:sldId id="31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1E8C3"/>
    <a:srgbClr val="D8D3B0"/>
    <a:srgbClr val="782E35"/>
    <a:srgbClr val="A20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60" autoAdjust="0"/>
    <p:restoredTop sz="94603"/>
  </p:normalViewPr>
  <p:slideViewPr>
    <p:cSldViewPr snapToGrid="0" snapToObjects="1">
      <p:cViewPr varScale="1">
        <p:scale>
          <a:sx n="105" d="100"/>
          <a:sy n="105" d="100"/>
        </p:scale>
        <p:origin x="4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0FDFA-1D90-C24E-B0C8-F77B12406ACD}" type="datetimeFigureOut">
              <a:rPr lang="en-US" smtClean="0"/>
              <a:t>3/28/21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C641F-172C-CC44-A89C-0CEE8FDDC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55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3B8DA-AAC4-734E-BB48-0837E2C982ED}" type="datetimeFigureOut">
              <a:rPr lang="en-US" smtClean="0"/>
              <a:t>3/28/21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B5618-8B84-084C-87A1-EABCE6665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47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You have little control over how the cover displays. Readers may see the cover in black and white, </a:t>
            </a:r>
            <a:r>
              <a:rPr lang="en-US" sz="1200" dirty="0" err="1"/>
              <a:t>grayscale</a:t>
            </a:r>
            <a:r>
              <a:rPr lang="en-US" sz="1200" dirty="0"/>
              <a:t>, high resolution, low resolution, thumbnail size, or full size, depending on their e-reading devices.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B5618-8B84-084C-87A1-EABCE66652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2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6792" y="6314461"/>
            <a:ext cx="647651" cy="362150"/>
          </a:xfrm>
          <a:prstGeom prst="rect">
            <a:avLst/>
          </a:prstGeom>
        </p:spPr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466" y="6327945"/>
            <a:ext cx="7899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Gale Leach    www.galeleach.com</a:t>
            </a:r>
            <a:r>
              <a:rPr lang="en-US" sz="1600" baseline="0" dirty="0"/>
              <a:t>          </a:t>
            </a:r>
            <a:r>
              <a:rPr lang="en-US" sz="1600" dirty="0"/>
              <a:t>Self-Publishing Options — Spring 2021               </a:t>
            </a:r>
            <a:r>
              <a:rPr lang="en-US" sz="2000" dirty="0"/>
              <a:t> </a:t>
            </a:r>
            <a:fld id="{EAA540B2-EBB2-0D4A-B4EA-B08878BFA01E}" type="slidenum">
              <a:rPr lang="en-US" sz="2000" smtClean="0"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062" r:id="rId3"/>
    <p:sldLayoutId id="2147484101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Cambria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7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6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8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6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7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7.png"/><Relationship Id="rId7" Type="http://schemas.openxmlformats.org/officeDocument/2006/relationships/image" Target="../media/image3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52548"/>
            <a:ext cx="6477000" cy="1914144"/>
          </a:xfrm>
        </p:spPr>
        <p:txBody>
          <a:bodyPr/>
          <a:lstStyle/>
          <a:p>
            <a:r>
              <a:rPr lang="en-US" b="1" dirty="0">
                <a:latin typeface="Cambria"/>
                <a:cs typeface="Cambria"/>
              </a:rPr>
              <a:t>Self-Publishing Options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4081770"/>
            <a:ext cx="6477000" cy="1077298"/>
          </a:xfrm>
        </p:spPr>
        <p:txBody>
          <a:bodyPr>
            <a:normAutofit/>
          </a:bodyPr>
          <a:lstStyle/>
          <a:p>
            <a:r>
              <a:rPr lang="en-US" sz="2000" dirty="0"/>
              <a:t>Making sense of the choices in today’s digital world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3753" y="1460164"/>
            <a:ext cx="7838252" cy="305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800" b="1" dirty="0">
                <a:solidFill>
                  <a:srgbClr val="860908"/>
                </a:solidFill>
              </a:rPr>
              <a:t>At-will and nonexclusive. </a:t>
            </a:r>
            <a:br>
              <a:rPr lang="en-US" sz="2800" b="1" dirty="0">
                <a:solidFill>
                  <a:srgbClr val="860908"/>
                </a:solidFill>
              </a:rPr>
            </a:br>
            <a:r>
              <a:rPr lang="en-US" sz="2000" dirty="0"/>
              <a:t>With all on-demand retailers, you can upload your work at any time and make it available for sale. You can also take it down at any time.* You can upload new versions, change the price, cover, and description. You can sell your work through multiple services </a:t>
            </a:r>
            <a:br>
              <a:rPr lang="en-US" sz="2000" dirty="0"/>
            </a:br>
            <a:r>
              <a:rPr lang="en-US" sz="2000" dirty="0"/>
              <a:t>and through your own website.</a:t>
            </a:r>
          </a:p>
          <a:p>
            <a:pPr marL="171450" indent="-171450">
              <a:spcAft>
                <a:spcPts val="600"/>
              </a:spcAft>
            </a:pPr>
            <a:endParaRPr lang="en-US" sz="500" dirty="0"/>
          </a:p>
          <a:p>
            <a:pPr marL="171450" indent="-171450">
              <a:spcAft>
                <a:spcPts val="600"/>
              </a:spcAft>
            </a:pPr>
            <a:endParaRPr lang="en-US" sz="1600" dirty="0"/>
          </a:p>
          <a:p>
            <a:pPr marL="171450" indent="-171450">
              <a:spcAft>
                <a:spcPts val="600"/>
              </a:spcAft>
            </a:pPr>
            <a:r>
              <a:rPr lang="en-US" sz="1600" dirty="0"/>
              <a:t>* Amazon’s KDP Select requires an exclusive 3-month commitment at a set price.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23753" y="563594"/>
            <a:ext cx="783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/>
                <a:cs typeface="Cambria"/>
              </a:rPr>
              <a:t>How On Demand Services Work  </a:t>
            </a:r>
          </a:p>
        </p:txBody>
      </p:sp>
    </p:spTree>
    <p:extLst>
      <p:ext uri="{BB962C8B-B14F-4D97-AF65-F5344CB8AC3E}">
        <p14:creationId xmlns:p14="http://schemas.microsoft.com/office/powerpoint/2010/main" val="26581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18067" y="418699"/>
            <a:ext cx="7958666" cy="521041"/>
          </a:xfrm>
          <a:prstGeom prst="rect">
            <a:avLst/>
          </a:prstGeom>
        </p:spPr>
        <p:txBody>
          <a:bodyPr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Cambria"/>
                <a:cs typeface="Cambria"/>
              </a:rPr>
              <a:t>Using On Demand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9206" y="1321154"/>
            <a:ext cx="75902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Little technical expertise is required. </a:t>
            </a:r>
            <a:br>
              <a:rPr lang="en-US" sz="2800" dirty="0"/>
            </a:br>
            <a:r>
              <a:rPr lang="en-US" sz="2800" dirty="0"/>
              <a:t>Major services offer automated tools for uploading and converting your files and listing your work for sale. 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They also offer free guides and tutorials to help ensure your files are formatted correctly.</a:t>
            </a:r>
          </a:p>
        </p:txBody>
      </p:sp>
    </p:spTree>
    <p:extLst>
      <p:ext uri="{BB962C8B-B14F-4D97-AF65-F5344CB8AC3E}">
        <p14:creationId xmlns:p14="http://schemas.microsoft.com/office/powerpoint/2010/main" val="30252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  <a:cs typeface="Cambria"/>
              </a:rPr>
              <a:t>Retailers and Distributors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532467"/>
            <a:ext cx="719666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663" indent="-347663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To compete in the self-pub marketplace, you must sell your book on Amazon. You can do this yourself using KDP, Amazon’s publishing service.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I recommend that you sell and distribute directly through KDP (for Amazon) and also use a distributor like Draft2Digital or </a:t>
            </a:r>
            <a:r>
              <a:rPr lang="en-US" sz="2400" dirty="0" err="1"/>
              <a:t>IngramSpark</a:t>
            </a:r>
            <a:r>
              <a:rPr lang="en-US" sz="2400" dirty="0"/>
              <a:t> to reach everyone else. 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78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Print On Demand Recommendations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98904" y="1600017"/>
            <a:ext cx="79584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/>
              <a:t>Using </a:t>
            </a:r>
            <a:r>
              <a:rPr lang="en-US" sz="2800" dirty="0" err="1"/>
              <a:t>IngramSpark</a:t>
            </a:r>
            <a:r>
              <a:rPr lang="en-US" sz="2800" dirty="0"/>
              <a:t> or Draft2Digital </a:t>
            </a:r>
            <a:r>
              <a:rPr lang="en-US" sz="2800" i="1" dirty="0"/>
              <a:t>and</a:t>
            </a:r>
            <a:r>
              <a:rPr lang="en-US" sz="2800" dirty="0"/>
              <a:t> KDP maximizes your profits and ensures the print edition of your book can be ordered and stocked everywhere. </a:t>
            </a:r>
          </a:p>
          <a:p>
            <a:pPr fontAlgn="base"/>
            <a:endParaRPr lang="en-US" sz="2800" dirty="0"/>
          </a:p>
          <a:p>
            <a:pPr algn="ctr" fontAlgn="base"/>
            <a:r>
              <a:rPr lang="en-US" sz="2800" dirty="0"/>
              <a:t>Why? </a:t>
            </a:r>
          </a:p>
          <a:p>
            <a:pPr fontAlgn="base"/>
            <a:endParaRPr lang="en-US" sz="2800" dirty="0"/>
          </a:p>
          <a:p>
            <a:pPr fontAlgn="base"/>
            <a:r>
              <a:rPr lang="en-US" sz="2800" dirty="0"/>
              <a:t>Independent bookstores don’t like ordering books from KDP/Amazon, their key competitor. </a:t>
            </a:r>
          </a:p>
          <a:p>
            <a:pPr fontAlgn="base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47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Print On Demand Recommendations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98904" y="1371600"/>
            <a:ext cx="79584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/>
              <a:t>However, if you use </a:t>
            </a:r>
            <a:r>
              <a:rPr lang="en-US" sz="2800" dirty="0" err="1"/>
              <a:t>IngramSpark</a:t>
            </a:r>
            <a:r>
              <a:rPr lang="en-US" sz="2800" dirty="0"/>
              <a:t> or Draft2Digital to fulfill orders through Amazon, you will reduce your profits. </a:t>
            </a:r>
          </a:p>
          <a:p>
            <a:pPr algn="ctr" fontAlgn="base"/>
            <a:r>
              <a:rPr lang="en-US" sz="2800" dirty="0"/>
              <a:t>Why? </a:t>
            </a:r>
          </a:p>
          <a:p>
            <a:pPr fontAlgn="base"/>
            <a:endParaRPr lang="en-US" sz="2800" dirty="0"/>
          </a:p>
          <a:p>
            <a:pPr fontAlgn="base"/>
            <a:r>
              <a:rPr lang="en-US" sz="2800" dirty="0"/>
              <a:t>Amazon offers more favorable terms when selling books generated through KDP. Therefore, it’s better financially to use KDP—but only for Amazon orders.</a:t>
            </a:r>
          </a:p>
        </p:txBody>
      </p:sp>
    </p:spTree>
    <p:extLst>
      <p:ext uri="{BB962C8B-B14F-4D97-AF65-F5344CB8AC3E}">
        <p14:creationId xmlns:p14="http://schemas.microsoft.com/office/powerpoint/2010/main" val="116531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5341" y="446102"/>
            <a:ext cx="796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Manuscript Formatting in MS Word (or equivalent)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341" y="1095991"/>
            <a:ext cx="787519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Following is Amazon’s set of instructions for manuscript formatting at KDP. Their guidelines present good information for all publishing services.</a:t>
            </a:r>
          </a:p>
          <a:p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In a nutshell: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b="1" dirty="0"/>
              <a:t>File Format: </a:t>
            </a:r>
            <a:r>
              <a:rPr lang="en-US" dirty="0"/>
              <a:t>Save your content in DOC or DOCX format. 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b="1" dirty="0"/>
              <a:t>Layout: </a:t>
            </a:r>
            <a:r>
              <a:rPr lang="en-US" dirty="0"/>
              <a:t>You can use Word’s default paragraph indentations, bold characters, italics and headings. Avoid special fonts, headers, and footers.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b="1" dirty="0"/>
              <a:t>Indents: </a:t>
            </a:r>
            <a:r>
              <a:rPr lang="en-US" dirty="0"/>
              <a:t>Don’t use spaces or tabs. Learn to use indents.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b="1" dirty="0"/>
              <a:t>Page Breaks: </a:t>
            </a:r>
            <a:r>
              <a:rPr lang="en-US" dirty="0"/>
              <a:t>Insert a page break at the end of every chapter. 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b="1" dirty="0"/>
              <a:t>Image Placement:</a:t>
            </a:r>
            <a:r>
              <a:rPr lang="en-US" dirty="0"/>
              <a:t> </a:t>
            </a:r>
            <a:r>
              <a:rPr lang="en-US" i="1" u="sng" dirty="0"/>
              <a:t>Insert</a:t>
            </a:r>
            <a:r>
              <a:rPr lang="en-US" dirty="0"/>
              <a:t> JPEG images with center alignment. Don’t copy and paste from another source. 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b="1" dirty="0"/>
              <a:t>Don’t include the cover image</a:t>
            </a:r>
            <a:r>
              <a:rPr lang="en-US" dirty="0"/>
              <a:t> in your manuscript file.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/>
              <a:buChar char="•"/>
            </a:pPr>
            <a:r>
              <a:rPr lang="en-US" b="1" dirty="0"/>
              <a:t>Spellcheck and Grammar check:</a:t>
            </a:r>
            <a:r>
              <a:rPr lang="en-US" dirty="0"/>
              <a:t> Use Word’s built-in spellcheck and grammar tools, but proofread your file manually as well.</a:t>
            </a:r>
          </a:p>
        </p:txBody>
      </p:sp>
    </p:spTree>
    <p:extLst>
      <p:ext uri="{BB962C8B-B14F-4D97-AF65-F5344CB8AC3E}">
        <p14:creationId xmlns:p14="http://schemas.microsoft.com/office/powerpoint/2010/main" val="787043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1216" y="3254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  <a:cs typeface="Cambria"/>
              </a:rPr>
              <a:t>Preparing Your Book Layout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800" y="1193800"/>
            <a:ext cx="7459133" cy="504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b="1" dirty="0"/>
              <a:t>KDP’s “Kindle Create”:</a:t>
            </a:r>
            <a:r>
              <a:rPr lang="en-US" sz="2400" dirty="0"/>
              <a:t> Produces PDF layouts for print books and </a:t>
            </a:r>
            <a:r>
              <a:rPr lang="en-US" sz="2400" dirty="0" err="1"/>
              <a:t>mobi</a:t>
            </a:r>
            <a:r>
              <a:rPr lang="en-US" sz="2400" dirty="0"/>
              <a:t> files for Amazon </a:t>
            </a:r>
            <a:r>
              <a:rPr lang="en-US" sz="2400" dirty="0" err="1"/>
              <a:t>ebooks</a:t>
            </a:r>
            <a:r>
              <a:rPr lang="en-US" sz="2400" dirty="0"/>
              <a:t>.*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b="1" dirty="0"/>
              <a:t>Draft2Digital and </a:t>
            </a:r>
            <a:r>
              <a:rPr lang="en-US" sz="2400" b="1" dirty="0" err="1"/>
              <a:t>Reedsy</a:t>
            </a:r>
            <a:r>
              <a:rPr lang="en-US" sz="2400" dirty="0"/>
              <a:t>: You can upload your Word doc for conversion to an “</a:t>
            </a:r>
            <a:r>
              <a:rPr lang="en-US" sz="2400" dirty="0" err="1"/>
              <a:t>epub</a:t>
            </a:r>
            <a:r>
              <a:rPr lang="en-US" sz="2400" dirty="0"/>
              <a:t>” file (even if you don’t use them as your distributor) and PDF production for print books.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400" b="1" dirty="0"/>
              <a:t>Scrivener and Vellum</a:t>
            </a:r>
            <a:r>
              <a:rPr lang="en-US" sz="2400" dirty="0"/>
              <a:t>: Software writing programs </a:t>
            </a:r>
            <a:br>
              <a:rPr lang="en-US" sz="2400" dirty="0"/>
            </a:br>
            <a:r>
              <a:rPr lang="en-US" sz="2400" dirty="0"/>
              <a:t>(not  free) that export </a:t>
            </a:r>
            <a:r>
              <a:rPr lang="en-US" sz="2400" dirty="0" err="1"/>
              <a:t>epub</a:t>
            </a:r>
            <a:r>
              <a:rPr lang="en-US" sz="2400" dirty="0"/>
              <a:t> and PDF files. Vellum is for Mac only.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* Recently, Amazon no longer requires </a:t>
            </a:r>
            <a:r>
              <a:rPr lang="en-US" sz="1600" dirty="0" err="1"/>
              <a:t>mobi</a:t>
            </a:r>
            <a:r>
              <a:rPr lang="en-US" sz="1600" dirty="0"/>
              <a:t> files and accepts </a:t>
            </a:r>
            <a:r>
              <a:rPr lang="en-US" sz="1600" dirty="0" err="1"/>
              <a:t>epubs</a:t>
            </a:r>
            <a:r>
              <a:rPr lang="en-US" sz="1600" dirty="0"/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382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7786" y="1119698"/>
            <a:ext cx="7393675" cy="45838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43391" y="6230976"/>
            <a:ext cx="8500931" cy="362150"/>
          </a:xfrm>
          <a:prstGeom prst="rect">
            <a:avLst/>
          </a:prstGeom>
        </p:spPr>
        <p:txBody>
          <a:bodyPr/>
          <a:lstStyle/>
          <a:p>
            <a:fld id="{5DBAE4E6-4D12-4A48-9B6B-6FA0B79BEE93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2400" y="2309465"/>
            <a:ext cx="7146862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rgbClr val="A200CE"/>
                </a:solidFill>
              </a:rPr>
              <a:t>Your cover is the first thing </a:t>
            </a:r>
            <a:br>
              <a:rPr lang="en-US" sz="3200" b="1" dirty="0">
                <a:solidFill>
                  <a:srgbClr val="A200CE"/>
                </a:solidFill>
              </a:rPr>
            </a:br>
            <a:r>
              <a:rPr lang="en-US" sz="3200" b="1" dirty="0">
                <a:solidFill>
                  <a:srgbClr val="A200CE"/>
                </a:solidFill>
              </a:rPr>
              <a:t>readers will see.</a:t>
            </a:r>
            <a:r>
              <a:rPr lang="en-US" sz="3200" dirty="0">
                <a:solidFill>
                  <a:srgbClr val="A200CE"/>
                </a:solidFill>
              </a:rPr>
              <a:t> </a:t>
            </a:r>
            <a:br>
              <a:rPr lang="en-US" sz="3200" dirty="0">
                <a:solidFill>
                  <a:srgbClr val="A200CE"/>
                </a:solidFill>
              </a:rPr>
            </a:br>
            <a:r>
              <a:rPr lang="en-US" sz="3200" dirty="0"/>
              <a:t>If it doesn’t compel readers to look further, they will never see your words.</a:t>
            </a:r>
          </a:p>
          <a:p>
            <a:pPr marL="457200" indent="-457200" algn="ctr">
              <a:spcAft>
                <a:spcPts val="1200"/>
              </a:spcAft>
              <a:buFont typeface="Arial"/>
              <a:buChar char="•"/>
            </a:pPr>
            <a:endParaRPr lang="en-US" sz="900" dirty="0"/>
          </a:p>
          <a:p>
            <a:pPr algn="ctr">
              <a:spcAft>
                <a:spcPts val="1200"/>
              </a:spcAft>
            </a:pPr>
            <a:endParaRPr lang="en-US" sz="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216" y="1187103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Designing Your Cover</a:t>
            </a:r>
          </a:p>
        </p:txBody>
      </p:sp>
    </p:spTree>
    <p:extLst>
      <p:ext uri="{BB962C8B-B14F-4D97-AF65-F5344CB8AC3E}">
        <p14:creationId xmlns:p14="http://schemas.microsoft.com/office/powerpoint/2010/main" val="25918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7786" y="1667933"/>
            <a:ext cx="7521972" cy="20005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“A ‘good’ cover isn’t the prettiest or even best-designed cover. It’s the one that sells the book.”</a:t>
            </a:r>
          </a:p>
          <a:p>
            <a:pPr algn="ctr"/>
            <a:r>
              <a:rPr lang="en-US" sz="2800" dirty="0"/>
              <a:t>                            —Derek Murphy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Designing an </a:t>
            </a:r>
            <a:r>
              <a:rPr lang="en-US" sz="3600" b="1" dirty="0" err="1">
                <a:latin typeface="Cambria"/>
              </a:rPr>
              <a:t>ebook</a:t>
            </a:r>
            <a:r>
              <a:rPr lang="en-US" sz="3600" b="1" dirty="0">
                <a:latin typeface="Cambria"/>
              </a:rPr>
              <a:t> Cover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2467" y="4030133"/>
            <a:ext cx="614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/>
              <a:t>For this reason (and more), it’s best to hire a professional to create your book cover. </a:t>
            </a:r>
          </a:p>
        </p:txBody>
      </p:sp>
    </p:spTree>
    <p:extLst>
      <p:ext uri="{BB962C8B-B14F-4D97-AF65-F5344CB8AC3E}">
        <p14:creationId xmlns:p14="http://schemas.microsoft.com/office/powerpoint/2010/main" val="40485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Your Cover Is Packaging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9623" y="2001782"/>
            <a:ext cx="6201929" cy="446616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1200"/>
              </a:spcBef>
              <a:buFontTx/>
              <a:buNone/>
            </a:pPr>
            <a:r>
              <a:rPr lang="en-US" sz="2800"/>
              <a:t>A powerful cover will </a:t>
            </a:r>
            <a:r>
              <a:rPr lang="mr-IN" sz="2800"/>
              <a:t>…</a:t>
            </a:r>
            <a:endParaRPr lang="en-US" sz="2800"/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sz="2800"/>
              <a:t>Instantly let readers know the genre, mood, subject matter, setting, and emotional payout (without giving it away).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sz="2800"/>
              <a:t>Look professional.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sz="2800"/>
              <a:t>Look like other bestsellers in the genre without looking </a:t>
            </a:r>
            <a:r>
              <a:rPr lang="en-US" sz="2800" i="1"/>
              <a:t>exactly</a:t>
            </a:r>
            <a:r>
              <a:rPr lang="en-US" sz="2800"/>
              <a:t> like any specific one.</a:t>
            </a:r>
            <a:endParaRPr lang="en-US" sz="2800" dirty="0"/>
          </a:p>
        </p:txBody>
      </p:sp>
      <p:pic>
        <p:nvPicPr>
          <p:cNvPr id="5" name="Picture 4" descr="packaged book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4"/>
          <a:stretch/>
        </p:blipFill>
        <p:spPr>
          <a:xfrm>
            <a:off x="6448537" y="2186821"/>
            <a:ext cx="2286000" cy="3154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562" y="1303369"/>
            <a:ext cx="814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It’s there to sell your book.</a:t>
            </a:r>
          </a:p>
        </p:txBody>
      </p:sp>
    </p:spTree>
    <p:extLst>
      <p:ext uri="{BB962C8B-B14F-4D97-AF65-F5344CB8AC3E}">
        <p14:creationId xmlns:p14="http://schemas.microsoft.com/office/powerpoint/2010/main" val="1920007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ok.png"/>
          <p:cNvPicPr>
            <a:picLocks noChangeAspect="1"/>
          </p:cNvPicPr>
          <p:nvPr/>
        </p:nvPicPr>
        <p:blipFill>
          <a:blip r:embed="rId2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900" y="1710894"/>
            <a:ext cx="6692616" cy="387572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19146" y="709731"/>
            <a:ext cx="7740555" cy="5416434"/>
          </a:xfrm>
          <a:prstGeom prst="rect">
            <a:avLst/>
          </a:prstGeom>
        </p:spPr>
        <p:txBody>
          <a:bodyPr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b="1" dirty="0">
                <a:latin typeface="Calibri"/>
                <a:cs typeface="Calibri"/>
              </a:rPr>
              <a:t>Disclaimer:</a:t>
            </a:r>
          </a:p>
          <a:p>
            <a:pPr marL="0" indent="0" algn="ctr">
              <a:buFontTx/>
              <a:buNone/>
            </a:pPr>
            <a:r>
              <a:rPr lang="en-US" dirty="0"/>
              <a:t>I hope this information may prove useful in </a:t>
            </a:r>
            <a:br>
              <a:rPr lang="en-US" dirty="0"/>
            </a:br>
            <a:r>
              <a:rPr lang="en-US" dirty="0"/>
              <a:t>your journey to self-publishing.</a:t>
            </a:r>
          </a:p>
          <a:p>
            <a:pPr marL="0" indent="0" algn="ctr">
              <a:buFontTx/>
              <a:buNone/>
            </a:pPr>
            <a:r>
              <a:rPr lang="en-US" dirty="0"/>
              <a:t>The recommendations I make are based on my research and that of others, but you must do your own research to find the best publisher for your needs.</a:t>
            </a:r>
            <a:endParaRPr lang="en-US" i="1" dirty="0">
              <a:solidFill>
                <a:srgbClr val="790A14"/>
              </a:solidFill>
            </a:endParaRPr>
          </a:p>
          <a:p>
            <a:pPr marL="0" indent="0" algn="ctr">
              <a:buFontTx/>
              <a:buNone/>
            </a:pPr>
            <a:r>
              <a:rPr lang="en-US" b="1" i="1" dirty="0">
                <a:solidFill>
                  <a:srgbClr val="790A14"/>
                </a:solidFill>
              </a:rPr>
              <a:t>NOTE: As soon as this presentation is over, some or all </a:t>
            </a:r>
            <a:br>
              <a:rPr lang="en-US" b="1" i="1" dirty="0">
                <a:solidFill>
                  <a:srgbClr val="790A14"/>
                </a:solidFill>
              </a:rPr>
            </a:br>
            <a:r>
              <a:rPr lang="en-US" b="1" i="1" dirty="0">
                <a:solidFill>
                  <a:srgbClr val="790A14"/>
                </a:solidFill>
              </a:rPr>
              <a:t>of the material will be out of date or obsolete.</a:t>
            </a:r>
          </a:p>
        </p:txBody>
      </p:sp>
    </p:spTree>
    <p:extLst>
      <p:ext uri="{BB962C8B-B14F-4D97-AF65-F5344CB8AC3E}">
        <p14:creationId xmlns:p14="http://schemas.microsoft.com/office/powerpoint/2010/main" val="30542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321732"/>
            <a:ext cx="7770813" cy="11171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The Law of Attraction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0521" y="1362558"/>
            <a:ext cx="5024731" cy="47667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</a:pPr>
            <a:r>
              <a:rPr lang="en-US"/>
              <a:t>Choose a great title </a:t>
            </a:r>
            <a:r>
              <a:rPr lang="en-US" i="1"/>
              <a:t>before</a:t>
            </a:r>
            <a:r>
              <a:rPr lang="en-US"/>
              <a:t> you begin cover design. If you pick a one-word title, your cover must work harder to compensate, and vice-versa.</a:t>
            </a:r>
          </a:p>
          <a:p>
            <a:pPr>
              <a:spcBef>
                <a:spcPts val="1400"/>
              </a:spcBef>
            </a:pPr>
            <a:r>
              <a:rPr lang="en-US"/>
              <a:t>Your cover shouldn’t </a:t>
            </a:r>
            <a:r>
              <a:rPr lang="en-US" i="1"/>
              <a:t>explain</a:t>
            </a:r>
            <a:r>
              <a:rPr lang="en-US"/>
              <a:t> anything. Its job is to attract a reader in one second.</a:t>
            </a:r>
          </a:p>
          <a:p>
            <a:pPr>
              <a:spcBef>
                <a:spcPts val="1400"/>
              </a:spcBef>
            </a:pPr>
            <a:r>
              <a:rPr lang="en-US"/>
              <a:t>Your cover should look like it belongs with the gang. It’s better to be a cliché and sell books than to stand out and sell none.</a:t>
            </a:r>
            <a:endParaRPr lang="en-US" dirty="0"/>
          </a:p>
        </p:txBody>
      </p:sp>
      <p:pic>
        <p:nvPicPr>
          <p:cNvPr id="5" name="Picture 4" descr="Screen Shot 2018-09-08 at 8.43.2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84" y="3309039"/>
            <a:ext cx="1836832" cy="2820269"/>
          </a:xfrm>
          <a:prstGeom prst="rect">
            <a:avLst/>
          </a:prstGeom>
        </p:spPr>
      </p:pic>
      <p:pic>
        <p:nvPicPr>
          <p:cNvPr id="6" name="Picture 5" descr="Screen Shot 2018-09-08 at 8.39.0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42" y="1362558"/>
            <a:ext cx="1872005" cy="28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97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How Do You Do That?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9006" y="1656937"/>
            <a:ext cx="5093528" cy="426275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600" dirty="0"/>
              <a:t>Include just enough information to get the point across.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If you have mixed genres, decide which market you’ll appeal to (choose the largest).* 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If you try to appeal to everyone, </a:t>
            </a:r>
            <a:br>
              <a:rPr lang="en-US" sz="2600" dirty="0"/>
            </a:br>
            <a:r>
              <a:rPr lang="en-US" sz="2600" dirty="0"/>
              <a:t>chances are you’ll fail.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 sz="10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sz="2200" dirty="0"/>
              <a:t>* Search Google for the most popular genres </a:t>
            </a:r>
            <a:br>
              <a:rPr lang="en-US" sz="2200" dirty="0"/>
            </a:br>
            <a:r>
              <a:rPr lang="en-US" sz="2200" dirty="0"/>
              <a:t>   (or those that make the most money).</a:t>
            </a:r>
          </a:p>
          <a:p>
            <a:pPr>
              <a:lnSpc>
                <a:spcPct val="130000"/>
              </a:lnSpc>
            </a:pPr>
            <a:endParaRPr lang="en-US" dirty="0"/>
          </a:p>
        </p:txBody>
      </p:sp>
      <p:pic>
        <p:nvPicPr>
          <p:cNvPr id="7" name="Picture 6" descr="Screen Shot 2018-09-08 at 6.30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891" y="1556541"/>
            <a:ext cx="2898139" cy="461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70932"/>
            <a:ext cx="7770813" cy="11679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Fiction Cover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3590" y="1205131"/>
            <a:ext cx="4460832" cy="383980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</a:pPr>
            <a:r>
              <a:rPr lang="en-US" dirty="0"/>
              <a:t>Focus on emotion. </a:t>
            </a:r>
            <a:br>
              <a:rPr lang="en-US" dirty="0"/>
            </a:br>
            <a:r>
              <a:rPr lang="en-US" dirty="0"/>
              <a:t>Appeal to the heart. </a:t>
            </a:r>
          </a:p>
          <a:p>
            <a:pPr>
              <a:spcBef>
                <a:spcPts val="1400"/>
              </a:spcBef>
            </a:pPr>
            <a:r>
              <a:rPr lang="en-US" dirty="0"/>
              <a:t>The cover elements aren’t terribly important. </a:t>
            </a:r>
          </a:p>
          <a:p>
            <a:pPr>
              <a:spcBef>
                <a:spcPts val="1400"/>
              </a:spcBef>
            </a:pPr>
            <a:r>
              <a:rPr lang="en-US" dirty="0"/>
              <a:t>Convey fear by using red, </a:t>
            </a:r>
            <a:br>
              <a:rPr lang="en-US" dirty="0"/>
            </a:br>
            <a:r>
              <a:rPr lang="en-US" dirty="0"/>
              <a:t>black, or white. For happiness, use light blue or yellow. </a:t>
            </a:r>
          </a:p>
          <a:p>
            <a:pPr>
              <a:spcBef>
                <a:spcPts val="1400"/>
              </a:spcBef>
            </a:pPr>
            <a:r>
              <a:rPr lang="en-US" dirty="0"/>
              <a:t>Use a model with an emotional face or a beautiful landscape. </a:t>
            </a:r>
          </a:p>
        </p:txBody>
      </p:sp>
      <p:pic>
        <p:nvPicPr>
          <p:cNvPr id="5" name="Picture 4" descr="b&amp;r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22" y="1264007"/>
            <a:ext cx="3792782" cy="3572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5105205"/>
            <a:ext cx="7971404" cy="1015663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“As a publisher you would be mad not to put a book out there with a black and red cover. We did do a black, red and white cover </a:t>
            </a:r>
            <a:r>
              <a:rPr lang="en-US" sz="2000" i="1" dirty="0">
                <a:solidFill>
                  <a:schemeClr val="bg1"/>
                </a:solidFill>
              </a:rPr>
              <a:t>(Shiver)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and we did do very well.” </a:t>
            </a:r>
            <a:r>
              <a:rPr lang="mr-IN" sz="2000" dirty="0">
                <a:solidFill>
                  <a:schemeClr val="bg1"/>
                </a:solidFill>
              </a:rPr>
              <a:t>–</a:t>
            </a:r>
            <a:r>
              <a:rPr lang="en-US" sz="2000" dirty="0">
                <a:solidFill>
                  <a:schemeClr val="bg1"/>
                </a:solidFill>
              </a:rPr>
              <a:t> Laura </a:t>
            </a:r>
            <a:r>
              <a:rPr lang="en-US" sz="2000" dirty="0" err="1">
                <a:solidFill>
                  <a:schemeClr val="bg1"/>
                </a:solidFill>
              </a:rPr>
              <a:t>Rennert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04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381000"/>
            <a:ext cx="7770813" cy="10578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The Details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547597"/>
            <a:ext cx="5293859" cy="43198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Readers don’t care about the details. A better picture, though less precisely matching, often sells more books than a picture that exactly matches the story.</a:t>
            </a:r>
          </a:p>
          <a:p>
            <a:r>
              <a:rPr lang="en-US" dirty="0"/>
              <a:t>Look at what the covers of the top 20 bestsellers have in common. Emulate those things. Follow design and genre conventions, so readers get a sense of your book at first glance.</a:t>
            </a:r>
          </a:p>
          <a:p>
            <a:endParaRPr lang="en-US" dirty="0"/>
          </a:p>
        </p:txBody>
      </p:sp>
      <p:pic>
        <p:nvPicPr>
          <p:cNvPr id="5" name="Picture 4" descr="Screen Shot 2018-09-09 at 8.51.0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91" y="1606473"/>
            <a:ext cx="2698638" cy="40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80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321732"/>
            <a:ext cx="7770813" cy="11171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Nonfiction Cover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9624" y="1525690"/>
            <a:ext cx="4789014" cy="4656919"/>
          </a:xfrm>
          <a:prstGeom prst="rect">
            <a:avLst/>
          </a:prstGeom>
        </p:spPr>
        <p:txBody>
          <a:bodyPr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This cover should be cerebral and yet instantly obvious. The reader shouldn’t have to guess.</a:t>
            </a:r>
          </a:p>
          <a:p>
            <a:r>
              <a:rPr lang="en-US"/>
              <a:t>The cover should also be new and unexpected, if possible. Combine two obvious symbols to embody the idea of the book.</a:t>
            </a:r>
          </a:p>
          <a:p>
            <a:r>
              <a:rPr lang="en-US"/>
              <a:t>Keep it simple. Put as little as possible on the cover. </a:t>
            </a:r>
            <a:endParaRPr lang="en-US" dirty="0"/>
          </a:p>
        </p:txBody>
      </p:sp>
      <p:pic>
        <p:nvPicPr>
          <p:cNvPr id="5" name="Picture 4" descr="an_ethics_of_interrogation.large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59" y="1525690"/>
            <a:ext cx="3092194" cy="465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98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330200"/>
            <a:ext cx="7770813" cy="1108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Mistakes to Avoid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8254" y="1606473"/>
            <a:ext cx="5231150" cy="47353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</a:pPr>
            <a:r>
              <a:rPr lang="en-US" dirty="0"/>
              <a:t>Don’t give your readers something to figure out. If readers are confused, </a:t>
            </a:r>
            <a:br>
              <a:rPr lang="en-US" dirty="0"/>
            </a:br>
            <a:r>
              <a:rPr lang="en-US" dirty="0"/>
              <a:t>they’ll leave.</a:t>
            </a:r>
          </a:p>
          <a:p>
            <a:pPr>
              <a:spcBef>
                <a:spcPts val="1400"/>
              </a:spcBef>
            </a:pPr>
            <a:r>
              <a:rPr lang="en-US" dirty="0"/>
              <a:t>If you include awards, mention them </a:t>
            </a:r>
            <a:br>
              <a:rPr lang="en-US" dirty="0"/>
            </a:br>
            <a:r>
              <a:rPr lang="en-US" dirty="0"/>
              <a:t>in text. Don’t include stickers.</a:t>
            </a:r>
          </a:p>
          <a:p>
            <a:pPr>
              <a:spcBef>
                <a:spcPts val="1400"/>
              </a:spcBef>
            </a:pPr>
            <a:r>
              <a:rPr lang="en-US" dirty="0"/>
              <a:t>Don’t use lots of different colors. </a:t>
            </a:r>
            <a:br>
              <a:rPr lang="en-US" dirty="0"/>
            </a:br>
            <a:r>
              <a:rPr lang="en-US" dirty="0"/>
              <a:t>Many designers put a color wash layer over everything, so there are only one or two main colors (including text).</a:t>
            </a:r>
            <a:endParaRPr lang="en-US" sz="1200" dirty="0"/>
          </a:p>
          <a:p>
            <a:pPr marL="0" indent="0" algn="ctr">
              <a:spcBef>
                <a:spcPts val="1400"/>
              </a:spcBef>
              <a:buFontTx/>
              <a:buNone/>
            </a:pPr>
            <a:r>
              <a:rPr lang="en-US" sz="3000" dirty="0">
                <a:solidFill>
                  <a:srgbClr val="0000FF"/>
                </a:solidFill>
              </a:rPr>
              <a:t>“Be clear before you are clever.”</a:t>
            </a:r>
          </a:p>
        </p:txBody>
      </p:sp>
      <p:pic>
        <p:nvPicPr>
          <p:cNvPr id="5" name="Picture 4" descr="Screen Shot 2018-09-07 at 11.58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45" y="1999529"/>
            <a:ext cx="2823704" cy="376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40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235453"/>
            <a:ext cx="7770813" cy="1371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Emphasize What’s Important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266" y="1516245"/>
            <a:ext cx="3285067" cy="403187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“The average customer </a:t>
            </a:r>
            <a:br>
              <a:rPr lang="en-US" sz="3200" dirty="0"/>
            </a:br>
            <a:r>
              <a:rPr lang="en-US" sz="3200" dirty="0"/>
              <a:t>spends eight seconds </a:t>
            </a:r>
            <a:br>
              <a:rPr lang="en-US" sz="3200" dirty="0"/>
            </a:br>
            <a:r>
              <a:rPr lang="en-US" sz="3200" dirty="0"/>
              <a:t>looking at the cover and </a:t>
            </a:r>
            <a:br>
              <a:rPr lang="en-US" sz="3200" dirty="0"/>
            </a:br>
            <a:r>
              <a:rPr lang="en-US" sz="3200" dirty="0"/>
              <a:t>fifteen on the back.”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E323D-4C71-8A4E-A182-223B50BDA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84" y="1328731"/>
            <a:ext cx="28956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59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423332"/>
            <a:ext cx="7770813" cy="8551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sz="3200" dirty="0"/>
              <a:t>So, If You Wrote a Werewolf Romance </a:t>
            </a:r>
            <a:r>
              <a:rPr lang="mr-IN" sz="3200" dirty="0"/>
              <a:t>…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9382" y="1345737"/>
            <a:ext cx="5090567" cy="50118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/>
              <a:t>Your cover would need one or more </a:t>
            </a:r>
            <a:br>
              <a:rPr lang="en-US" dirty="0"/>
            </a:br>
            <a:r>
              <a:rPr lang="en-US" dirty="0"/>
              <a:t>of the following:</a:t>
            </a:r>
          </a:p>
          <a:p>
            <a:pPr>
              <a:buFont typeface="+mj-lt"/>
              <a:buAutoNum type="arabicPeriod"/>
            </a:pPr>
            <a:r>
              <a:rPr lang="en-US" dirty="0"/>
              <a:t>“Werewolf” in the title.</a:t>
            </a:r>
          </a:p>
          <a:p>
            <a:pPr>
              <a:buFont typeface="+mj-lt"/>
              <a:buAutoNum type="arabicPeriod"/>
            </a:pPr>
            <a:r>
              <a:rPr lang="en-US" dirty="0"/>
              <a:t>A picture of a werewolf, preferably with another man or woman to show “romance.”</a:t>
            </a:r>
          </a:p>
          <a:p>
            <a:pPr>
              <a:buFont typeface="+mj-lt"/>
              <a:buAutoNum type="arabicPeriod"/>
            </a:pPr>
            <a:r>
              <a:rPr lang="en-US" dirty="0"/>
              <a:t>A subtitle or tagline that mentions werewolves, </a:t>
            </a:r>
            <a:r>
              <a:rPr lang="en-US" dirty="0" err="1"/>
              <a:t>lycans</a:t>
            </a:r>
            <a:r>
              <a:rPr lang="en-US" dirty="0"/>
              <a:t>, or hints at romance. You will sell more books than authors whose covers don’t convey the genre and who don’t use keywords.</a:t>
            </a:r>
          </a:p>
        </p:txBody>
      </p:sp>
      <p:pic>
        <p:nvPicPr>
          <p:cNvPr id="5" name="Picture 4" descr="Screen Shot 2018-09-06 at 6.18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82" y="3907193"/>
            <a:ext cx="1319370" cy="2112775"/>
          </a:xfrm>
          <a:prstGeom prst="rect">
            <a:avLst/>
          </a:prstGeom>
        </p:spPr>
      </p:pic>
      <p:pic>
        <p:nvPicPr>
          <p:cNvPr id="6" name="Picture 5" descr="Screen Shot 2018-09-06 at 6.20.0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82" y="1680702"/>
            <a:ext cx="1319370" cy="2112776"/>
          </a:xfrm>
          <a:prstGeom prst="rect">
            <a:avLst/>
          </a:prstGeom>
        </p:spPr>
      </p:pic>
      <p:pic>
        <p:nvPicPr>
          <p:cNvPr id="7" name="Picture 6" descr="Screen Shot 2018-09-06 at 6.24.1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24" y="1680703"/>
            <a:ext cx="1319370" cy="2112775"/>
          </a:xfrm>
          <a:prstGeom prst="rect">
            <a:avLst/>
          </a:prstGeom>
        </p:spPr>
      </p:pic>
      <p:pic>
        <p:nvPicPr>
          <p:cNvPr id="8" name="Picture 7" descr="Screen Shot 2018-09-09 at 8.37.12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24" y="3907193"/>
            <a:ext cx="1319370" cy="21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80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67236"/>
            <a:ext cx="7770813" cy="111869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/>
              <a:t>Fonts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7537" y="1320504"/>
            <a:ext cx="4095771" cy="435682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dirty="0"/>
              <a:t>Make sure your fonts match the tone of your book. Your book that’s like </a:t>
            </a:r>
            <a:r>
              <a:rPr lang="en-US" dirty="0">
                <a:solidFill>
                  <a:srgbClr val="F1E8C3"/>
                </a:solidFill>
                <a:latin typeface="Helvetica Neue"/>
                <a:cs typeface="Helvetica Neue"/>
              </a:rPr>
              <a:t>GONE GIRL</a:t>
            </a:r>
            <a:r>
              <a:rPr lang="en-US" dirty="0"/>
              <a:t> shouldn’t use</a:t>
            </a:r>
            <a:r>
              <a:rPr lang="en-US" dirty="0">
                <a:solidFill>
                  <a:srgbClr val="F1E8C3"/>
                </a:solidFill>
              </a:rPr>
              <a:t> </a:t>
            </a:r>
            <a:r>
              <a:rPr lang="en-US" sz="2800" dirty="0">
                <a:solidFill>
                  <a:srgbClr val="F1E8C3"/>
                </a:solidFill>
                <a:latin typeface="Dandelion Script"/>
                <a:cs typeface="Dandelion Script"/>
              </a:rPr>
              <a:t>This Font</a:t>
            </a:r>
            <a:r>
              <a:rPr lang="en-US" dirty="0">
                <a:solidFill>
                  <a:srgbClr val="F1E8C3"/>
                </a:solidFill>
                <a:latin typeface="Dandelion Script"/>
                <a:cs typeface="Dandelion Script"/>
              </a:rPr>
              <a:t> </a:t>
            </a:r>
            <a:r>
              <a:rPr lang="en-US" dirty="0"/>
              <a:t>for the title.*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dirty="0"/>
              <a:t>Don’t use more than two </a:t>
            </a:r>
            <a:br>
              <a:rPr lang="en-US" dirty="0"/>
            </a:br>
            <a:r>
              <a:rPr lang="en-US" dirty="0"/>
              <a:t>(or maybe three) fonts.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en-US" dirty="0"/>
              <a:t>Your tagline should be small.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FontTx/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53675" y="1320504"/>
            <a:ext cx="4305300" cy="5298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Char char="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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US" dirty="0"/>
              <a:t>Use white text on dark areas and vice-versa. </a:t>
            </a:r>
            <a:br>
              <a:rPr lang="en-US" dirty="0"/>
            </a:br>
            <a:r>
              <a:rPr lang="en-US" dirty="0"/>
              <a:t>Also, more space between letters will give the text</a:t>
            </a:r>
            <a:r>
              <a:rPr lang="en-US" spc="250" dirty="0">
                <a:solidFill>
                  <a:srgbClr val="000090"/>
                </a:solidFill>
              </a:rPr>
              <a:t> </a:t>
            </a:r>
            <a:r>
              <a:rPr lang="en-US" spc="250" dirty="0">
                <a:solidFill>
                  <a:schemeClr val="tx1"/>
                </a:solidFill>
              </a:rPr>
              <a:t>more power.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800"/>
              </a:spcBef>
            </a:pPr>
            <a:r>
              <a:rPr lang="en-US" dirty="0"/>
              <a:t>Your author name size depends on genre convention—not how famous you are.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382" y="5153797"/>
            <a:ext cx="810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DIYbookcovers.com</a:t>
            </a:r>
            <a:r>
              <a:rPr lang="en-US" dirty="0"/>
              <a:t> has a list of 300+ fonts by genre.</a:t>
            </a:r>
          </a:p>
        </p:txBody>
      </p:sp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528" y="2186086"/>
            <a:ext cx="1763006" cy="67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37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313266"/>
            <a:ext cx="7770813" cy="11255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A Review of the Basics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2100" y="1697330"/>
            <a:ext cx="8364347" cy="43584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40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2500" dirty="0"/>
              <a:t>Keep it simple. Busy covers rarely outsell simple ones.</a:t>
            </a:r>
          </a:p>
          <a:p>
            <a:pPr>
              <a:spcBef>
                <a:spcPts val="140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2500" dirty="0"/>
              <a:t>Follow the guidelines of other books in your genre.</a:t>
            </a:r>
          </a:p>
          <a:p>
            <a:pPr>
              <a:spcBef>
                <a:spcPts val="140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2500" dirty="0"/>
              <a:t>Fiction covers should elicit an emotional response. Nonfiction covers should quickly connect with the mind.</a:t>
            </a:r>
          </a:p>
          <a:p>
            <a:pPr>
              <a:spcBef>
                <a:spcPts val="140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2500" dirty="0"/>
              <a:t>Include necessary items. Leave out the rest.</a:t>
            </a:r>
          </a:p>
          <a:p>
            <a:pPr>
              <a:spcBef>
                <a:spcPts val="140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2500" dirty="0"/>
              <a:t>Emphasize what’s important. </a:t>
            </a:r>
          </a:p>
          <a:p>
            <a:pPr>
              <a:spcBef>
                <a:spcPts val="1400"/>
              </a:spcBef>
              <a:spcAft>
                <a:spcPts val="1100"/>
              </a:spcAft>
              <a:buFont typeface="+mj-lt"/>
              <a:buAutoNum type="arabicPeriod"/>
            </a:pPr>
            <a:r>
              <a:rPr lang="en-US" sz="2500" dirty="0"/>
              <a:t>Use appropriate typefaces.</a:t>
            </a:r>
          </a:p>
          <a:p>
            <a:pPr>
              <a:spcBef>
                <a:spcPts val="1400"/>
              </a:spcBef>
            </a:pPr>
            <a:endParaRPr lang="en-US" dirty="0"/>
          </a:p>
        </p:txBody>
      </p:sp>
      <p:pic>
        <p:nvPicPr>
          <p:cNvPr id="5" name="Picture 4" descr="red lin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80" y="850217"/>
            <a:ext cx="7315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0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215" y="1786511"/>
            <a:ext cx="8032309" cy="313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500"/>
              </a:spcAft>
              <a:buFont typeface="+mj-lt"/>
              <a:buAutoNum type="arabicPeriod"/>
            </a:pPr>
            <a:r>
              <a:rPr lang="en-US" sz="3200" dirty="0"/>
              <a:t>You haven’t had success finding an agent, or you don’t want to bother with that.</a:t>
            </a:r>
          </a:p>
          <a:p>
            <a:pPr marL="514350" indent="-514350">
              <a:spcAft>
                <a:spcPts val="1500"/>
              </a:spcAft>
              <a:buFont typeface="+mj-lt"/>
              <a:buAutoNum type="arabicPeriod"/>
            </a:pPr>
            <a:r>
              <a:rPr lang="en-US" sz="3200" dirty="0"/>
              <a:t>You want to earn more money per book.</a:t>
            </a:r>
          </a:p>
          <a:p>
            <a:pPr marL="514350" indent="-514350">
              <a:spcAft>
                <a:spcPts val="1500"/>
              </a:spcAft>
              <a:buFont typeface="+mj-lt"/>
              <a:buAutoNum type="arabicPeriod"/>
            </a:pPr>
            <a:r>
              <a:rPr lang="en-US" sz="3200" dirty="0"/>
              <a:t>You want control over your work.</a:t>
            </a:r>
          </a:p>
          <a:p>
            <a:pPr marL="514350" indent="-514350">
              <a:spcAft>
                <a:spcPts val="1500"/>
              </a:spcAft>
              <a:buFont typeface="+mj-lt"/>
              <a:buAutoNum type="arabicPeriod"/>
            </a:pPr>
            <a:r>
              <a:rPr lang="en-US" sz="3200" dirty="0"/>
              <a:t>You want a book now.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84727" y="604966"/>
            <a:ext cx="6477000" cy="521041"/>
          </a:xfrm>
          <a:prstGeom prst="rect">
            <a:avLst/>
          </a:prstGeom>
        </p:spPr>
        <p:txBody>
          <a:bodyPr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Cambria"/>
                <a:cs typeface="Cambria"/>
              </a:rPr>
              <a:t>Why Self-Publish?</a:t>
            </a:r>
          </a:p>
        </p:txBody>
      </p:sp>
    </p:spTree>
    <p:extLst>
      <p:ext uri="{BB962C8B-B14F-4D97-AF65-F5344CB8AC3E}">
        <p14:creationId xmlns:p14="http://schemas.microsoft.com/office/powerpoint/2010/main" val="162508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9-09 at 9.50.2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5" y="1241910"/>
            <a:ext cx="8696145" cy="44150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9000" y="338667"/>
            <a:ext cx="692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Research Your Genre</a:t>
            </a:r>
          </a:p>
        </p:txBody>
      </p:sp>
    </p:spTree>
    <p:extLst>
      <p:ext uri="{BB962C8B-B14F-4D97-AF65-F5344CB8AC3E}">
        <p14:creationId xmlns:p14="http://schemas.microsoft.com/office/powerpoint/2010/main" val="2334643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9-09 at 10.00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46" y="3355650"/>
            <a:ext cx="1807557" cy="2796306"/>
          </a:xfrm>
          <a:prstGeom prst="rect">
            <a:avLst/>
          </a:prstGeom>
        </p:spPr>
      </p:pic>
      <p:pic>
        <p:nvPicPr>
          <p:cNvPr id="4" name="Picture 3" descr="Screen Shot 2018-09-09 at 10.00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03" y="3355649"/>
            <a:ext cx="2145593" cy="2796305"/>
          </a:xfrm>
          <a:prstGeom prst="rect">
            <a:avLst/>
          </a:prstGeom>
        </p:spPr>
      </p:pic>
      <p:pic>
        <p:nvPicPr>
          <p:cNvPr id="5" name="Picture 4" descr="Screen Shot 2018-09-09 at 9.59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8" y="3355649"/>
            <a:ext cx="1712738" cy="2796307"/>
          </a:xfrm>
          <a:prstGeom prst="rect">
            <a:avLst/>
          </a:prstGeom>
        </p:spPr>
      </p:pic>
      <p:pic>
        <p:nvPicPr>
          <p:cNvPr id="6" name="Picture 5" descr="Screen Shot 2018-09-09 at 9.59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41" y="437084"/>
            <a:ext cx="1761834" cy="2796306"/>
          </a:xfrm>
          <a:prstGeom prst="rect">
            <a:avLst/>
          </a:prstGeom>
        </p:spPr>
      </p:pic>
      <p:pic>
        <p:nvPicPr>
          <p:cNvPr id="7" name="Picture 6" descr="Screen Shot 2018-09-09 at 9.59.1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86" y="437084"/>
            <a:ext cx="1946599" cy="2796305"/>
          </a:xfrm>
          <a:prstGeom prst="rect">
            <a:avLst/>
          </a:prstGeom>
        </p:spPr>
      </p:pic>
      <p:pic>
        <p:nvPicPr>
          <p:cNvPr id="8" name="Picture 7" descr="Screen Shot 2018-09-09 at 10.00.0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68" y="453695"/>
            <a:ext cx="2412272" cy="2768869"/>
          </a:xfrm>
          <a:prstGeom prst="rect">
            <a:avLst/>
          </a:prstGeom>
        </p:spPr>
      </p:pic>
      <p:pic>
        <p:nvPicPr>
          <p:cNvPr id="9" name="Picture 8" descr="Screen Shot 2018-09-09 at 10.03.42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34" y="3355648"/>
            <a:ext cx="1870632" cy="279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77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372532"/>
            <a:ext cx="7770813" cy="10663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Branding a Series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556214"/>
            <a:ext cx="7770813" cy="4637989"/>
          </a:xfrm>
          <a:prstGeom prst="rect">
            <a:avLst/>
          </a:prstGeom>
        </p:spPr>
        <p:txBody>
          <a:bodyPr>
            <a:norm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Create a brand for your series through repetition of layout, font, style, and color, as well as the elements </a:t>
            </a:r>
            <a:br>
              <a:rPr lang="en-US"/>
            </a:br>
            <a:r>
              <a:rPr lang="en-US"/>
              <a:t>of the story.</a:t>
            </a:r>
            <a:endParaRPr lang="en-US" dirty="0"/>
          </a:p>
        </p:txBody>
      </p:sp>
      <p:pic>
        <p:nvPicPr>
          <p:cNvPr id="5" name="Picture 4" descr="51vtCgCQ7p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39" y="3005666"/>
            <a:ext cx="1798015" cy="2937933"/>
          </a:xfrm>
          <a:prstGeom prst="rect">
            <a:avLst/>
          </a:prstGeom>
        </p:spPr>
      </p:pic>
      <p:pic>
        <p:nvPicPr>
          <p:cNvPr id="6" name="Picture 5" descr="51etdvrj7AL._SY346_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34" y="3005666"/>
            <a:ext cx="1800121" cy="2937933"/>
          </a:xfrm>
          <a:prstGeom prst="rect">
            <a:avLst/>
          </a:prstGeom>
        </p:spPr>
      </p:pic>
      <p:pic>
        <p:nvPicPr>
          <p:cNvPr id="7" name="Picture 6" descr="51tXfPnK59L._SY346_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04" y="3005665"/>
            <a:ext cx="1774647" cy="2937933"/>
          </a:xfrm>
          <a:prstGeom prst="rect">
            <a:avLst/>
          </a:prstGeom>
        </p:spPr>
      </p:pic>
      <p:pic>
        <p:nvPicPr>
          <p:cNvPr id="8" name="Picture 7" descr="51T0HmfkXXL._SY346_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05665"/>
            <a:ext cx="1800121" cy="29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3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9-08 at 6.3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" y="737682"/>
            <a:ext cx="1398065" cy="2245966"/>
          </a:xfrm>
          <a:prstGeom prst="rect">
            <a:avLst/>
          </a:prstGeom>
        </p:spPr>
      </p:pic>
      <p:pic>
        <p:nvPicPr>
          <p:cNvPr id="4" name="Picture 3" descr="Screen Shot 2018-09-08 at 6.32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40" y="737682"/>
            <a:ext cx="1404538" cy="2261383"/>
          </a:xfrm>
          <a:prstGeom prst="rect">
            <a:avLst/>
          </a:prstGeom>
        </p:spPr>
      </p:pic>
      <p:pic>
        <p:nvPicPr>
          <p:cNvPr id="5" name="Picture 4" descr="Screen Shot 2018-09-08 at 6.32.3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" y="3210907"/>
            <a:ext cx="1398065" cy="2245966"/>
          </a:xfrm>
          <a:prstGeom prst="rect">
            <a:avLst/>
          </a:prstGeom>
        </p:spPr>
      </p:pic>
      <p:pic>
        <p:nvPicPr>
          <p:cNvPr id="6" name="Picture 5" descr="Screen Shot 2018-09-08 at 6.33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40" y="3210907"/>
            <a:ext cx="1404538" cy="2262867"/>
          </a:xfrm>
          <a:prstGeom prst="rect">
            <a:avLst/>
          </a:prstGeom>
        </p:spPr>
      </p:pic>
      <p:pic>
        <p:nvPicPr>
          <p:cNvPr id="7" name="Picture 6" descr="Screen Shot 2018-09-08 at 10.18.37 AM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57" y="737682"/>
            <a:ext cx="4765191" cy="47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34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364066"/>
            <a:ext cx="7770813" cy="10747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Cambria"/>
                <a:ea typeface="+mj-ea"/>
                <a:cs typeface="+mj-cs"/>
              </a:defRPr>
            </a:lvl1pPr>
          </a:lstStyle>
          <a:p>
            <a:r>
              <a:rPr lang="en-US" dirty="0"/>
              <a:t>Design for </a:t>
            </a:r>
            <a:r>
              <a:rPr lang="en-US" dirty="0" err="1"/>
              <a:t>Amazon.com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3260" y="1767650"/>
            <a:ext cx="3389588" cy="432526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Your cover must stand out and be impactful and alluring as a thumbnail.</a:t>
            </a:r>
          </a:p>
          <a:p>
            <a:r>
              <a:rPr lang="en-US"/>
              <a:t>People read the text </a:t>
            </a:r>
            <a:r>
              <a:rPr lang="en-US" b="1" i="1"/>
              <a:t>beside</a:t>
            </a:r>
            <a:r>
              <a:rPr lang="en-US" b="1"/>
              <a:t> </a:t>
            </a:r>
            <a:r>
              <a:rPr lang="en-US"/>
              <a:t>the thumbnail, so don’t worry if the thumb text isn’t legible. Some genres don’t call for big text, and using it could ruin the emotional impact of your cover.</a:t>
            </a:r>
            <a:endParaRPr lang="en-US" dirty="0"/>
          </a:p>
        </p:txBody>
      </p:sp>
      <p:pic>
        <p:nvPicPr>
          <p:cNvPr id="5" name="Picture 4" descr="thumbnail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2" y="1872114"/>
            <a:ext cx="4836295" cy="41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11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7786" y="1387882"/>
            <a:ext cx="7686764" cy="4570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Sales of </a:t>
            </a:r>
            <a:r>
              <a:rPr lang="en-US" sz="2400" dirty="0" err="1"/>
              <a:t>ebooks</a:t>
            </a:r>
            <a:r>
              <a:rPr lang="en-US" sz="2400" dirty="0"/>
              <a:t> depend on the quality of your work and </a:t>
            </a:r>
            <a:br>
              <a:rPr lang="en-US" sz="2400" dirty="0"/>
            </a:br>
            <a:r>
              <a:rPr lang="en-US" sz="2400" dirty="0"/>
              <a:t>how well you market, but other factors are also at play:</a:t>
            </a:r>
          </a:p>
          <a:p>
            <a:pPr>
              <a:spcAft>
                <a:spcPts val="1200"/>
              </a:spcAft>
            </a:pPr>
            <a:endParaRPr lang="en-US" sz="500" dirty="0"/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dirty="0"/>
              <a:t>Indie authors of fiction typically charge $0.99 to $2.99. </a:t>
            </a:r>
            <a:br>
              <a:rPr lang="en-US" sz="2200" dirty="0"/>
            </a:br>
            <a:r>
              <a:rPr lang="en-US" sz="2200" dirty="0"/>
              <a:t>This pricing encourages readers to take a chance on you. Typically, the more well known you are, the more you can charge.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dirty="0"/>
              <a:t>Nonfiction authors should price according to the competition and what the market will bear.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dirty="0"/>
              <a:t>Amazon pays 70% royalty when Kindle </a:t>
            </a:r>
            <a:r>
              <a:rPr lang="en-US" sz="2200" dirty="0" err="1"/>
              <a:t>ebooks</a:t>
            </a:r>
            <a:r>
              <a:rPr lang="en-US" sz="2200" dirty="0"/>
              <a:t> are priced between $2.99 and $9.99. Over that range, the percentage </a:t>
            </a:r>
            <a:br>
              <a:rPr lang="en-US" sz="2200" dirty="0"/>
            </a:br>
            <a:r>
              <a:rPr lang="en-US" sz="2200" dirty="0"/>
              <a:t>drops to 35%.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Pricing Your ebook</a:t>
            </a:r>
          </a:p>
        </p:txBody>
      </p:sp>
    </p:spTree>
    <p:extLst>
      <p:ext uri="{BB962C8B-B14F-4D97-AF65-F5344CB8AC3E}">
        <p14:creationId xmlns:p14="http://schemas.microsoft.com/office/powerpoint/2010/main" val="16650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7979" y="587381"/>
            <a:ext cx="8213241" cy="168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600"/>
              </a:spcAft>
            </a:pPr>
            <a:r>
              <a:rPr lang="en-US" sz="2400" b="1" dirty="0"/>
              <a:t>What Do eBook Retailers Pay?</a:t>
            </a:r>
          </a:p>
          <a:p>
            <a:pPr>
              <a:spcAft>
                <a:spcPts val="1200"/>
              </a:spcAft>
              <a:tabLst>
                <a:tab pos="4233863" algn="l"/>
              </a:tabLst>
            </a:pPr>
            <a:r>
              <a:rPr lang="en-US" sz="2400" i="1" dirty="0">
                <a:solidFill>
                  <a:srgbClr val="333333"/>
                </a:solidFill>
                <a:latin typeface="Arial"/>
              </a:rPr>
              <a:t>	</a:t>
            </a:r>
          </a:p>
          <a:p>
            <a:pPr>
              <a:spcAft>
                <a:spcPts val="1200"/>
              </a:spcAft>
              <a:tabLst>
                <a:tab pos="4233863" algn="l"/>
              </a:tabLst>
            </a:pPr>
            <a:endParaRPr lang="en-US" sz="2400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6" name="Picture 5" descr="Screen Shot 2019-03-22 at 8.25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" y="1219200"/>
            <a:ext cx="3928533" cy="3230943"/>
          </a:xfrm>
          <a:prstGeom prst="rect">
            <a:avLst/>
          </a:prstGeom>
        </p:spPr>
      </p:pic>
      <p:pic>
        <p:nvPicPr>
          <p:cNvPr id="7" name="Picture 6" descr="Screen Shot 2019-03-22 at 8.25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0" y="1219404"/>
            <a:ext cx="4080934" cy="323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4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426" y="1121022"/>
            <a:ext cx="7082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/>
                <a:cs typeface="Cambria"/>
              </a:rPr>
              <a:t>Now the print side of </a:t>
            </a:r>
            <a:br>
              <a:rPr lang="en-US" sz="4400" b="1" dirty="0">
                <a:latin typeface="Cambria"/>
                <a:cs typeface="Cambria"/>
              </a:rPr>
            </a:br>
            <a:r>
              <a:rPr lang="en-US" sz="4400" b="1" dirty="0">
                <a:latin typeface="Cambria"/>
                <a:cs typeface="Cambria"/>
              </a:rPr>
              <a:t>self-publishing.</a:t>
            </a:r>
          </a:p>
        </p:txBody>
      </p:sp>
      <p:pic>
        <p:nvPicPr>
          <p:cNvPr id="5" name="Picture 4" descr="Rift-Cover-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2879273"/>
            <a:ext cx="1853184" cy="31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7786" y="1387882"/>
            <a:ext cx="7521972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There are two primary ways to make printed books </a:t>
            </a:r>
            <a:br>
              <a:rPr lang="en-US" sz="2400" dirty="0"/>
            </a:br>
            <a:r>
              <a:rPr lang="en-US" sz="2400" dirty="0"/>
              <a:t>available for sale: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b="1" dirty="0"/>
              <a:t>Print on demand (POD)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b="1" dirty="0"/>
              <a:t>Traditional offset printing</a:t>
            </a:r>
            <a:br>
              <a:rPr lang="en-US" sz="2400" b="1" dirty="0"/>
            </a:br>
            <a:endParaRPr lang="en-US" sz="2400" b="1" dirty="0"/>
          </a:p>
          <a:p>
            <a:pPr>
              <a:spcAft>
                <a:spcPts val="1200"/>
              </a:spcAft>
            </a:pPr>
            <a:r>
              <a:rPr lang="en-US" sz="2400" dirty="0"/>
              <a:t>Print-on-demand technology allows books to be printed </a:t>
            </a:r>
            <a:br>
              <a:rPr lang="en-US" sz="2400" dirty="0"/>
            </a:br>
            <a:r>
              <a:rPr lang="en-US" sz="2400" dirty="0"/>
              <a:t>one at a time. This is the most popular way to produce </a:t>
            </a:r>
            <a:br>
              <a:rPr lang="en-US" sz="2400" dirty="0"/>
            </a:br>
            <a:r>
              <a:rPr lang="en-US" sz="2400" dirty="0"/>
              <a:t>print copies of your book.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Even traditional publishers use POD to keep older titles in stock without committing to warehousing inventory.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How to Produce a Print Edition</a:t>
            </a:r>
          </a:p>
        </p:txBody>
      </p:sp>
    </p:spTree>
    <p:extLst>
      <p:ext uri="{BB962C8B-B14F-4D97-AF65-F5344CB8AC3E}">
        <p14:creationId xmlns:p14="http://schemas.microsoft.com/office/powerpoint/2010/main" val="25807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1216" y="202011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Pros and Cons: Print on Demand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386" y="1074516"/>
            <a:ext cx="8070451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/>
              <a:t>Pros</a:t>
            </a:r>
            <a:endParaRPr lang="en-US" sz="2400" dirty="0"/>
          </a:p>
          <a:p>
            <a:pPr marL="285750" indent="-285750" fontAlgn="base">
              <a:buFont typeface="Arial"/>
              <a:buChar char="•"/>
            </a:pPr>
            <a:endParaRPr lang="en-US" sz="700" dirty="0"/>
          </a:p>
          <a:p>
            <a:pPr marL="285750" lvl="0" indent="-285750" fontAlgn="base">
              <a:buFont typeface="Arial"/>
              <a:buChar char="•"/>
            </a:pPr>
            <a:r>
              <a:rPr lang="en-US" sz="2400" dirty="0"/>
              <a:t>Few or no upfront costs.</a:t>
            </a:r>
          </a:p>
          <a:p>
            <a:pPr lvl="0" fontAlgn="base"/>
            <a:endParaRPr lang="en-US" sz="1400" dirty="0"/>
          </a:p>
          <a:p>
            <a:pPr marL="285750" lvl="0" indent="-285750" fontAlgn="base">
              <a:buFont typeface="Arial"/>
              <a:buChar char="•"/>
            </a:pPr>
            <a:r>
              <a:rPr lang="en-US" sz="2400" dirty="0"/>
              <a:t>Your POD book can be purchased at all the usual online and brick-and-mortar retail outlets (Amazon, Barnes &amp; Noble, etc.), as well as distributed through Ingram, the largest U.S. book wholesaler.</a:t>
            </a:r>
          </a:p>
          <a:p>
            <a:pPr lvl="0" fontAlgn="base"/>
            <a:endParaRPr lang="en-US" sz="1400" dirty="0"/>
          </a:p>
          <a:p>
            <a:pPr marL="285750" lvl="0" indent="-285750" fontAlgn="base">
              <a:buFont typeface="Arial"/>
              <a:buChar char="•"/>
            </a:pPr>
            <a:r>
              <a:rPr lang="en-US" sz="2400" dirty="0"/>
              <a:t>It’s nearly impossible to tell the difference between a POD book and an offset-printed book.</a:t>
            </a:r>
            <a:br>
              <a:rPr lang="en-US" sz="2400" dirty="0"/>
            </a:br>
            <a:endParaRPr lang="en-US" sz="2400" dirty="0"/>
          </a:p>
          <a:p>
            <a:pPr fontAlgn="base"/>
            <a:r>
              <a:rPr lang="en-US" sz="2400" b="1" dirty="0"/>
              <a:t>Cons</a:t>
            </a:r>
            <a:endParaRPr lang="en-US" sz="2400" dirty="0"/>
          </a:p>
          <a:p>
            <a:pPr marL="285750" lvl="0" indent="-285750" fontAlgn="base">
              <a:buFont typeface="Arial"/>
              <a:buChar char="•"/>
            </a:pPr>
            <a:r>
              <a:rPr lang="en-US" sz="2400" dirty="0"/>
              <a:t>The unit cost is greater than with offset, which generally leads to a higher retail price.</a:t>
            </a:r>
          </a:p>
        </p:txBody>
      </p:sp>
    </p:spTree>
    <p:extLst>
      <p:ext uri="{BB962C8B-B14F-4D97-AF65-F5344CB8AC3E}">
        <p14:creationId xmlns:p14="http://schemas.microsoft.com/office/powerpoint/2010/main" val="7362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786" y="2340833"/>
            <a:ext cx="75219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Make sure your manuscript is the best it can be.</a:t>
            </a: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Look for mistakes in grammar, spelling, organization, consistency, and pace.</a:t>
            </a: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Use self-editing tools.</a:t>
            </a: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Join a critique group. </a:t>
            </a: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Have your work edited by a professional. </a:t>
            </a:r>
          </a:p>
          <a:p>
            <a:pPr marL="800100" lvl="1" indent="-342900">
              <a:spcAft>
                <a:spcPts val="1200"/>
              </a:spcAft>
              <a:buFont typeface="Arial"/>
              <a:buChar char="•"/>
            </a:pP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93533" y="503238"/>
            <a:ext cx="5262304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  <a:cs typeface="Cambria"/>
              </a:rPr>
              <a:t>Before You Publish . . .</a:t>
            </a:r>
          </a:p>
        </p:txBody>
      </p:sp>
      <p:pic>
        <p:nvPicPr>
          <p:cNvPr id="5" name="Picture 4" descr="edi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6" y="601134"/>
            <a:ext cx="2775514" cy="14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7979" y="587381"/>
            <a:ext cx="8213241" cy="168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600"/>
              </a:spcAft>
            </a:pPr>
            <a:r>
              <a:rPr lang="en-US" sz="2400" b="1" dirty="0"/>
              <a:t>What Do Print-On-Demand Retailers Pay?</a:t>
            </a:r>
          </a:p>
          <a:p>
            <a:pPr>
              <a:spcAft>
                <a:spcPts val="1200"/>
              </a:spcAft>
              <a:tabLst>
                <a:tab pos="4233863" algn="l"/>
              </a:tabLst>
            </a:pPr>
            <a:r>
              <a:rPr lang="en-US" sz="2000" i="1" dirty="0">
                <a:solidFill>
                  <a:srgbClr val="333333"/>
                </a:solidFill>
                <a:latin typeface="Arial"/>
              </a:rPr>
              <a:t>This is for a $14.99 standard 6×9 paperback, about 240 pages</a:t>
            </a:r>
            <a:r>
              <a:rPr lang="en-US" sz="2400" i="1" dirty="0">
                <a:solidFill>
                  <a:srgbClr val="333333"/>
                </a:solidFill>
                <a:latin typeface="Arial"/>
              </a:rPr>
              <a:t>.</a:t>
            </a:r>
          </a:p>
          <a:p>
            <a:pPr>
              <a:spcAft>
                <a:spcPts val="1200"/>
              </a:spcAft>
              <a:tabLst>
                <a:tab pos="4233863" algn="l"/>
              </a:tabLst>
            </a:pPr>
            <a:endParaRPr lang="en-US" sz="2400" dirty="0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2" name="Picture 1" descr="Screen Shot 2019-03-22 at 8.23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9" y="1826683"/>
            <a:ext cx="76835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45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1216" y="202011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Pros and Cons: Offset Printing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18542" y="1196391"/>
            <a:ext cx="8236551" cy="5434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en-US" sz="2400" b="1" dirty="0"/>
              <a:t>Pros of offset printing</a:t>
            </a:r>
            <a:endParaRPr lang="en-US" sz="2400" dirty="0"/>
          </a:p>
          <a:p>
            <a:pPr marL="285750" lvl="0" indent="-285750" fontAlgn="base">
              <a:lnSpc>
                <a:spcPct val="110000"/>
              </a:lnSpc>
              <a:buFont typeface="Arial"/>
              <a:buChar char="•"/>
            </a:pPr>
            <a:r>
              <a:rPr lang="en-US" sz="2400" dirty="0"/>
              <a:t>Lower unit cost than POD.</a:t>
            </a:r>
          </a:p>
          <a:p>
            <a:pPr marL="285750" lvl="0" indent="-285750" fontAlgn="base">
              <a:lnSpc>
                <a:spcPct val="110000"/>
              </a:lnSpc>
              <a:buFont typeface="Arial"/>
              <a:buChar char="•"/>
            </a:pPr>
            <a:r>
              <a:rPr lang="en-US" sz="2400" dirty="0"/>
              <a:t>Higher quality production, especially for full-color books.</a:t>
            </a:r>
          </a:p>
          <a:p>
            <a:pPr fontAlgn="base">
              <a:lnSpc>
                <a:spcPct val="110000"/>
              </a:lnSpc>
            </a:pPr>
            <a:endParaRPr lang="en-US" sz="2400" b="1" dirty="0"/>
          </a:p>
          <a:p>
            <a:pPr fontAlgn="base">
              <a:lnSpc>
                <a:spcPct val="110000"/>
              </a:lnSpc>
            </a:pPr>
            <a:r>
              <a:rPr lang="en-US" sz="2400" b="1" dirty="0"/>
              <a:t>Cons of offset printing</a:t>
            </a:r>
            <a:endParaRPr lang="en-US" sz="2400" dirty="0"/>
          </a:p>
          <a:p>
            <a:pPr marL="285750" lvl="0" indent="-285750" fontAlgn="base">
              <a:lnSpc>
                <a:spcPct val="110000"/>
              </a:lnSpc>
              <a:buFont typeface="Arial"/>
              <a:buChar char="•"/>
            </a:pPr>
            <a:r>
              <a:rPr lang="en-US" sz="2400" dirty="0"/>
              <a:t>Considerable upfront investment: $2,000 is the likely minimum, including printing and shipping costs.</a:t>
            </a:r>
          </a:p>
          <a:p>
            <a:pPr marL="285750" lvl="0" indent="-285750" fontAlgn="base">
              <a:lnSpc>
                <a:spcPct val="110000"/>
              </a:lnSpc>
              <a:buFont typeface="Arial"/>
              <a:buChar char="•"/>
            </a:pPr>
            <a:r>
              <a:rPr lang="en-US" sz="2400" dirty="0"/>
              <a:t>Increased risk—what if the books don’t sell or you want to make a new edition before the old one sells out?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2400" dirty="0"/>
              <a:t>You’ll have books to warehouse and fulfill, unless you hire a third party to handle it for you, which incurs additional costs.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98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Getting Your Book into Stores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97786" y="1313091"/>
            <a:ext cx="775805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While it can be fairly straightforward and inexpensive to get a print book in your hands via print-on-demand services, it is nearly impossible to have a POD book stocked in bookstores.</a:t>
            </a:r>
          </a:p>
          <a:p>
            <a:pPr marL="285750" lvl="0" indent="-285750" fontAlgn="base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Services may claim to distribute your book to stores and libraries. This is very different from  </a:t>
            </a:r>
            <a:r>
              <a:rPr lang="en-US" sz="2400" i="1" dirty="0"/>
              <a:t>selling</a:t>
            </a:r>
            <a:r>
              <a:rPr lang="en-US" sz="2400" dirty="0"/>
              <a:t> your book to those outlets.</a:t>
            </a:r>
          </a:p>
          <a:p>
            <a:pPr marL="285750" lvl="0" indent="-285750" fontAlgn="base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Bookstores almost never accept or stock titles from any self-publishing service or POD company, although they will order them for customers when asked, assuming the book appears in their system.</a:t>
            </a:r>
          </a:p>
        </p:txBody>
      </p:sp>
    </p:spTree>
    <p:extLst>
      <p:ext uri="{BB962C8B-B14F-4D97-AF65-F5344CB8AC3E}">
        <p14:creationId xmlns:p14="http://schemas.microsoft.com/office/powerpoint/2010/main" val="23644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7786" y="2176298"/>
            <a:ext cx="75219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The answer depends on your goals and long-term plans.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You may use your social security number for tax purposes and leave it at that. However, most serious self-publishers will set up an LLC at a minimum.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1088" y="503238"/>
            <a:ext cx="8123824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</a:rPr>
              <a:t>“Should I set up</a:t>
            </a:r>
            <a:br>
              <a:rPr lang="en-US" sz="3600" b="1" dirty="0">
                <a:latin typeface="Cambria"/>
              </a:rPr>
            </a:br>
            <a:r>
              <a:rPr lang="en-US" sz="3600" b="1" dirty="0">
                <a:latin typeface="Cambria"/>
              </a:rPr>
              <a:t>a publishing company?”</a:t>
            </a:r>
          </a:p>
        </p:txBody>
      </p:sp>
    </p:spTree>
    <p:extLst>
      <p:ext uri="{BB962C8B-B14F-4D97-AF65-F5344CB8AC3E}">
        <p14:creationId xmlns:p14="http://schemas.microsoft.com/office/powerpoint/2010/main" val="31954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4056" y="1716861"/>
            <a:ext cx="7562731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When is my work protected?</a:t>
            </a:r>
            <a:endParaRPr lang="en-US" dirty="0"/>
          </a:p>
          <a:p>
            <a:r>
              <a:rPr lang="en-US" dirty="0"/>
              <a:t>Your work is under copyright the moment it is created and fixed in a tangible form that it is perceptible either directly or with the aid of a machine or device.</a:t>
            </a:r>
          </a:p>
          <a:p>
            <a:br>
              <a:rPr lang="en-US" dirty="0"/>
            </a:br>
            <a:r>
              <a:rPr lang="en-US" b="1" dirty="0"/>
              <a:t>Do I have to register with your office to be protected?</a:t>
            </a:r>
            <a:endParaRPr lang="en-US" dirty="0"/>
          </a:p>
          <a:p>
            <a:r>
              <a:rPr lang="en-US" dirty="0"/>
              <a:t>No. In general, registration is voluntary. Copyright exists from the moment the work is created. You will have to register, however, if you wish to bring a lawsuit for infringement of a U.S. work.</a:t>
            </a:r>
          </a:p>
          <a:p>
            <a:br>
              <a:rPr lang="en-US" dirty="0"/>
            </a:br>
            <a:r>
              <a:rPr lang="en-US" dirty="0"/>
              <a:t>Registration is recommended for a number of reasons. Many choose to register their works because they wish to have the facts of their copyright on the public record and have a certificate of registration. Registered works may be eligible for statutory damages and attorney's fees in successful litigation. Finally, if registration occurs within five years of publication, it is considered </a:t>
            </a:r>
            <a:r>
              <a:rPr lang="en-US" i="1" dirty="0"/>
              <a:t>prima facie</a:t>
            </a:r>
            <a:r>
              <a:rPr lang="en-US" dirty="0"/>
              <a:t> evidence in a court of law.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ambria"/>
                <a:cs typeface="Cambria"/>
              </a:rPr>
              <a:t>Regarding Copyright</a:t>
            </a:r>
          </a:p>
          <a:p>
            <a:r>
              <a:rPr lang="en-US" sz="2800" b="1" dirty="0">
                <a:latin typeface="Cambria"/>
                <a:cs typeface="Cambria"/>
              </a:rPr>
              <a:t>(quoted from </a:t>
            </a:r>
            <a:r>
              <a:rPr lang="en-US" sz="2800" b="1" dirty="0" err="1">
                <a:latin typeface="Cambria"/>
                <a:cs typeface="Cambria"/>
              </a:rPr>
              <a:t>Copyright.gov</a:t>
            </a:r>
            <a:r>
              <a:rPr lang="en-US" sz="2800" b="1" dirty="0">
                <a:latin typeface="Cambria"/>
                <a:cs typeface="Cambri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11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390" y="1254178"/>
            <a:ext cx="33412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ISBN: </a:t>
            </a:r>
            <a:r>
              <a:rPr lang="en-US" dirty="0"/>
              <a:t>International Standard Book Number. ISBNs are purchased by the </a:t>
            </a:r>
            <a:r>
              <a:rPr lang="en-US" i="1" dirty="0"/>
              <a:t>publisher</a:t>
            </a:r>
            <a:r>
              <a:rPr lang="en-US" dirty="0"/>
              <a:t> and cannot be sold or re-assigned. </a:t>
            </a:r>
            <a:br>
              <a:rPr lang="en-US" dirty="0"/>
            </a:br>
            <a:r>
              <a:rPr lang="en-US" dirty="0"/>
              <a:t>An ISBN is required to </a:t>
            </a:r>
            <a:br>
              <a:rPr lang="en-US" dirty="0"/>
            </a:br>
            <a:r>
              <a:rPr lang="en-US" dirty="0"/>
              <a:t>sell a book through traditional channels. Most self-publishing services will provide you with an ISBN, or you can obtain your own. (In the US, you can buy through </a:t>
            </a:r>
            <a:r>
              <a:rPr lang="en-US" dirty="0" err="1"/>
              <a:t>MyIdentifiers.com</a:t>
            </a:r>
            <a:r>
              <a:rPr lang="en-US" dirty="0"/>
              <a:t>.)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1216" y="503238"/>
            <a:ext cx="7934621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mbria"/>
              </a:rPr>
              <a:t>What are ISBN, EAN, &amp; LCCN?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391" y="4393499"/>
            <a:ext cx="74174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EAN </a:t>
            </a:r>
            <a:r>
              <a:rPr lang="en-US" b="1" dirty="0" err="1"/>
              <a:t>Bookland</a:t>
            </a:r>
            <a:r>
              <a:rPr lang="en-US" b="1" dirty="0"/>
              <a:t> Barcode</a:t>
            </a:r>
            <a:r>
              <a:rPr lang="en-US" dirty="0"/>
              <a:t>: A machine-readable translation of the ISBN.</a:t>
            </a:r>
            <a:endParaRPr lang="en-US" b="1" dirty="0"/>
          </a:p>
          <a:p>
            <a:pPr>
              <a:spcAft>
                <a:spcPts val="1200"/>
              </a:spcAft>
            </a:pPr>
            <a:r>
              <a:rPr lang="en-US" b="1" dirty="0"/>
              <a:t>LCCN: </a:t>
            </a:r>
            <a:r>
              <a:rPr lang="en-US" dirty="0"/>
              <a:t>Library of Congress Control Number assigned by the Library of Congress to titles it is likely to acquire. </a:t>
            </a:r>
          </a:p>
          <a:p>
            <a:pPr>
              <a:spcAft>
                <a:spcPts val="1200"/>
              </a:spcAft>
            </a:pPr>
            <a:r>
              <a:rPr lang="en-US" sz="1400" dirty="0"/>
              <a:t>Note: An ISBN is not required for basic distribution through most retailers. Many provide one free. You may also purchase one (or more) through </a:t>
            </a:r>
            <a:r>
              <a:rPr lang="en-US" sz="1400" dirty="0" err="1"/>
              <a:t>MyIdentifiers.com</a:t>
            </a:r>
            <a:r>
              <a:rPr lang="en-US" sz="1400" dirty="0"/>
              <a:t>. (Note: this is pricey).</a:t>
            </a:r>
            <a:endParaRPr lang="en-US" dirty="0"/>
          </a:p>
          <a:p>
            <a:pPr>
              <a:spcAft>
                <a:spcPts val="1200"/>
              </a:spcAft>
            </a:pPr>
            <a:endParaRPr lang="en-US" b="1" dirty="0"/>
          </a:p>
          <a:p>
            <a:endParaRPr lang="en-US" dirty="0"/>
          </a:p>
        </p:txBody>
      </p:sp>
      <p:pic>
        <p:nvPicPr>
          <p:cNvPr id="7" name="Picture 6" descr="anatomyISB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33" y="1442519"/>
            <a:ext cx="5127472" cy="26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65F3A668-C77F-2C4D-AEAF-4AED241AD5C8}"/>
              </a:ext>
            </a:extLst>
          </p:cNvPr>
          <p:cNvSpPr txBox="1">
            <a:spLocks/>
          </p:cNvSpPr>
          <p:nvPr/>
        </p:nvSpPr>
        <p:spPr>
          <a:xfrm>
            <a:off x="1184727" y="604966"/>
            <a:ext cx="6477000" cy="521041"/>
          </a:xfrm>
          <a:prstGeom prst="rect">
            <a:avLst/>
          </a:prstGeom>
        </p:spPr>
        <p:txBody>
          <a:bodyPr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Cambria"/>
                <a:cs typeface="Cambria"/>
              </a:rPr>
              <a:t>Print book, </a:t>
            </a:r>
            <a:r>
              <a:rPr lang="en-US" sz="3600" b="1" dirty="0" err="1">
                <a:latin typeface="Cambria"/>
                <a:cs typeface="Cambria"/>
              </a:rPr>
              <a:t>ebook</a:t>
            </a:r>
            <a:r>
              <a:rPr lang="en-US" sz="3600" b="1" dirty="0">
                <a:latin typeface="Cambria"/>
                <a:cs typeface="Cambria"/>
              </a:rPr>
              <a:t>, or both?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6B612-8AE2-8646-89C9-9BC4EF2ED6BD}"/>
              </a:ext>
            </a:extLst>
          </p:cNvPr>
          <p:cNvSpPr txBox="1"/>
          <p:nvPr/>
        </p:nvSpPr>
        <p:spPr>
          <a:xfrm>
            <a:off x="773615" y="1634111"/>
            <a:ext cx="803230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Ebooks</a:t>
            </a:r>
            <a:r>
              <a:rPr lang="en-US" sz="2800" dirty="0"/>
              <a:t> are easiest &amp; least expensive to create, and they offer options for color and hyperlinks.</a:t>
            </a:r>
          </a:p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Print books require more work and expense, but allow for specialized layouts and typesetting.</a:t>
            </a:r>
          </a:p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You can create and sell both. </a:t>
            </a:r>
          </a:p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016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65F3A668-C77F-2C4D-AEAF-4AED241AD5C8}"/>
              </a:ext>
            </a:extLst>
          </p:cNvPr>
          <p:cNvSpPr txBox="1">
            <a:spLocks/>
          </p:cNvSpPr>
          <p:nvPr/>
        </p:nvSpPr>
        <p:spPr>
          <a:xfrm>
            <a:off x="1184727" y="604966"/>
            <a:ext cx="6477000" cy="521041"/>
          </a:xfrm>
          <a:prstGeom prst="rect">
            <a:avLst/>
          </a:prstGeom>
        </p:spPr>
        <p:txBody>
          <a:bodyPr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Cambria"/>
                <a:cs typeface="Cambria"/>
              </a:rPr>
              <a:t>Gather Your Tools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6B612-8AE2-8646-89C9-9BC4EF2ED6BD}"/>
              </a:ext>
            </a:extLst>
          </p:cNvPr>
          <p:cNvSpPr txBox="1"/>
          <p:nvPr/>
        </p:nvSpPr>
        <p:spPr>
          <a:xfrm>
            <a:off x="773615" y="1634111"/>
            <a:ext cx="803230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Edited manuscript, including front matter, etc., in Microsoft Word or other program.</a:t>
            </a:r>
            <a:br>
              <a:rPr lang="en-US" sz="2800" dirty="0"/>
            </a:br>
            <a:r>
              <a:rPr lang="en-US" sz="2800" dirty="0"/>
              <a:t>Manuscript layout, if specialized print book.</a:t>
            </a:r>
          </a:p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Front cover (</a:t>
            </a:r>
            <a:r>
              <a:rPr lang="en-US" sz="2800" dirty="0" err="1"/>
              <a:t>ebook</a:t>
            </a:r>
            <a:r>
              <a:rPr lang="en-US" sz="2800" dirty="0"/>
              <a:t>) or cover spread (print).</a:t>
            </a:r>
          </a:p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ISBN (or use one supplied by company).</a:t>
            </a:r>
          </a:p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Category/genre.</a:t>
            </a:r>
          </a:p>
          <a:p>
            <a:pPr marL="514350" indent="-5143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Metadata and keywords.</a:t>
            </a:r>
          </a:p>
        </p:txBody>
      </p:sp>
    </p:spTree>
    <p:extLst>
      <p:ext uri="{BB962C8B-B14F-4D97-AF65-F5344CB8AC3E}">
        <p14:creationId xmlns:p14="http://schemas.microsoft.com/office/powerpoint/2010/main" val="364456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215" y="1481711"/>
            <a:ext cx="8032309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500"/>
              </a:spcAft>
              <a:buFont typeface="+mj-lt"/>
              <a:buAutoNum type="arabicPeriod"/>
            </a:pPr>
            <a:r>
              <a:rPr lang="en-US" sz="3200" dirty="0"/>
              <a:t>Hire a full-service company to act as your publisher.</a:t>
            </a:r>
          </a:p>
          <a:p>
            <a:pPr marL="514350" indent="-514350">
              <a:spcAft>
                <a:spcPts val="1500"/>
              </a:spcAft>
              <a:buFont typeface="+mj-lt"/>
              <a:buAutoNum type="arabicPeriod"/>
            </a:pPr>
            <a:r>
              <a:rPr lang="en-US" sz="3200" dirty="0"/>
              <a:t>Work with a “hybrid” publisher.</a:t>
            </a:r>
          </a:p>
          <a:p>
            <a:pPr marL="514350" indent="-514350">
              <a:spcAft>
                <a:spcPts val="1500"/>
              </a:spcAft>
              <a:buFont typeface="+mj-lt"/>
              <a:buAutoNum type="arabicPeriod"/>
            </a:pPr>
            <a:r>
              <a:rPr lang="en-US" sz="3200" dirty="0"/>
              <a:t>Self-publish on your own, hiring any freelance assistance you need, and work directly with retailers and distributors to sell your book.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84727" y="604966"/>
            <a:ext cx="6477000" cy="521041"/>
          </a:xfrm>
          <a:prstGeom prst="rect">
            <a:avLst/>
          </a:prstGeom>
        </p:spPr>
        <p:txBody>
          <a:bodyPr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Cambria"/>
                <a:cs typeface="Cambria"/>
              </a:rPr>
              <a:t>Three Ways to Self-Publish</a:t>
            </a:r>
          </a:p>
        </p:txBody>
      </p:sp>
    </p:spTree>
    <p:extLst>
      <p:ext uri="{BB962C8B-B14F-4D97-AF65-F5344CB8AC3E}">
        <p14:creationId xmlns:p14="http://schemas.microsoft.com/office/powerpoint/2010/main" val="39941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215" y="1481711"/>
            <a:ext cx="8032309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500"/>
              </a:spcAft>
              <a:buFont typeface="Arial"/>
              <a:buChar char="•"/>
            </a:pPr>
            <a:r>
              <a:rPr lang="en-US" sz="2800" dirty="0"/>
              <a:t>You can make your print or </a:t>
            </a:r>
            <a:r>
              <a:rPr lang="en-US" sz="2800" dirty="0" err="1"/>
              <a:t>ebook</a:t>
            </a:r>
            <a:r>
              <a:rPr lang="en-US" sz="2800" dirty="0"/>
              <a:t> available for sale in the most important markets yourself—</a:t>
            </a:r>
            <a:r>
              <a:rPr lang="en-US" sz="2800" i="1" dirty="0">
                <a:solidFill>
                  <a:srgbClr val="A200CE"/>
                </a:solidFill>
              </a:rPr>
              <a:t>without third-party help.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Companies that assist you are largely unnecessary, especially if you’re only publishing an ebook.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You can access the same level of online retail distribution as a traditional published author by using “on demand” services. </a:t>
            </a:r>
            <a:endParaRPr lang="en-US" sz="2800" b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84727" y="604966"/>
            <a:ext cx="6477000" cy="521041"/>
          </a:xfrm>
          <a:prstGeom prst="rect">
            <a:avLst/>
          </a:prstGeom>
        </p:spPr>
        <p:txBody>
          <a:bodyPr>
            <a:noAutofit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Cambria"/>
                <a:cs typeface="Cambria"/>
              </a:rPr>
              <a:t>D.I.Y. Self-Publishing</a:t>
            </a:r>
          </a:p>
        </p:txBody>
      </p:sp>
    </p:spTree>
    <p:extLst>
      <p:ext uri="{BB962C8B-B14F-4D97-AF65-F5344CB8AC3E}">
        <p14:creationId xmlns:p14="http://schemas.microsoft.com/office/powerpoint/2010/main" val="9740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753" y="563594"/>
            <a:ext cx="783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/>
                <a:cs typeface="Cambria"/>
              </a:rPr>
              <a:t>How On Demand Services Work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39" y="1899185"/>
            <a:ext cx="2339923" cy="16580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450" y="1510432"/>
            <a:ext cx="5553660" cy="222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800" b="1" dirty="0">
                <a:solidFill>
                  <a:srgbClr val="860908"/>
                </a:solidFill>
              </a:rPr>
              <a:t>Services are FREE. </a:t>
            </a:r>
            <a:br>
              <a:rPr lang="en-US" sz="2800" b="1" dirty="0">
                <a:solidFill>
                  <a:srgbClr val="860908"/>
                </a:solidFill>
              </a:rPr>
            </a:br>
            <a:r>
              <a:rPr lang="en-US" sz="2000" dirty="0"/>
              <a:t>You rarely pay an upfront fee. When you do, expect to earn 100% net on sales. </a:t>
            </a:r>
            <a:br>
              <a:rPr lang="en-US" sz="2000" dirty="0"/>
            </a:br>
            <a:r>
              <a:rPr lang="en-US" sz="2000" dirty="0"/>
              <a:t>If you don’t pay an upfront fee, expect the service to keep a percentage of your sales.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Custom 6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9000BF"/>
      </a:hlink>
      <a:folHlink>
        <a:srgbClr val="B1B5AB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33136</TotalTime>
  <Words>2825</Words>
  <Application>Microsoft Macintosh PowerPoint</Application>
  <PresentationFormat>On-screen Show (4:3)</PresentationFormat>
  <Paragraphs>205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Cambria</vt:lpstr>
      <vt:lpstr>Candara</vt:lpstr>
      <vt:lpstr>Dandelion Script</vt:lpstr>
      <vt:lpstr>Helvetica Neue</vt:lpstr>
      <vt:lpstr>Rockwell</vt:lpstr>
      <vt:lpstr>Wingdings</vt:lpstr>
      <vt:lpstr>Inkwell</vt:lpstr>
      <vt:lpstr>Self-Publishing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Two Cats Press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Self-Publishing Options</dc:title>
  <dc:creator>Gale Leach</dc:creator>
  <cp:lastModifiedBy>Gale Leach</cp:lastModifiedBy>
  <cp:revision>271</cp:revision>
  <dcterms:created xsi:type="dcterms:W3CDTF">2016-10-11T23:02:35Z</dcterms:created>
  <dcterms:modified xsi:type="dcterms:W3CDTF">2021-04-01T14:27:54Z</dcterms:modified>
</cp:coreProperties>
</file>